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4" r:id="rId4"/>
    <p:sldId id="273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72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  <a:srgbClr val="FFC611"/>
    <a:srgbClr val="B0BBCC"/>
    <a:srgbClr val="ACD0C3"/>
    <a:srgbClr val="A5AACC"/>
    <a:srgbClr val="7A888C"/>
    <a:srgbClr val="BEA984"/>
    <a:srgbClr val="8A8A91"/>
    <a:srgbClr val="E5D4CB"/>
    <a:srgbClr val="A2A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02717-E229-492B-937B-4AA94D2D632C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35542-925A-46F4-A903-C6C697B8C2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82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049051-45C2-4E11-8CA5-01A60491B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FE3511-E661-436F-8EA7-09CF5616D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F2DF410-66F3-459D-B2D2-F4D357C5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64A9-C5FC-42FB-8111-3FD4C7F79D7E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B63845C-8E99-4CF3-AADE-598C4EF4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1AC4E00-3522-43DB-84D3-FC173CA5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07B5-2E82-4C8A-8B0F-B0F0965AF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23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21C57B-2693-4AE2-AEAB-14BDFFB8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7B7BAD5-37D8-46D7-B3A7-494704F6B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7617C0B-79E7-4656-AABB-10BD6003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64A9-C5FC-42FB-8111-3FD4C7F79D7E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F89FDC1-8FD2-49C6-9BD6-70277074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23DD258-4002-47CA-BFF4-CB3B9875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07B5-2E82-4C8A-8B0F-B0F0965AF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4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4F3B329-642F-4131-8DDD-AA0D2833C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4647C0F-31BB-4508-ADD2-A1B3E55DF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CB158A0-D610-4728-8361-BEC99A78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64A9-C5FC-42FB-8111-3FD4C7F79D7E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8DF7651-D277-40FD-8B7E-C96EB096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B9B6F3B-9F7C-48CA-8DBC-D6C006C3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07B5-2E82-4C8A-8B0F-B0F0965AF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43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F5161C-C1F1-4221-8636-A2E4C66D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8ED7DA4-C3A9-45ED-A107-C0D70FB57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33565E0-F3EC-450E-9B9B-62465249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64A9-C5FC-42FB-8111-3FD4C7F79D7E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15434DA-7F7C-4D66-BDA3-36D4B919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A7A2BA8-0303-4E36-B25E-3642060A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07B5-2E82-4C8A-8B0F-B0F0965AF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86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077AE5-8D37-49C8-9762-B89DA59F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6A1FAA6-EDEF-4747-B18E-88CC5E247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F6037C0-5F85-40B3-B4B1-8568E96D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64A9-C5FC-42FB-8111-3FD4C7F79D7E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58CC44A-ED72-4AA0-92F7-F4FA30D9A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49626D6-C86C-4173-A822-FAC97E13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07B5-2E82-4C8A-8B0F-B0F0965AF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36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DE7350-0F69-46D3-8F40-B3FC79A6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FCA766F-600D-4B97-BE68-BCEFBB40D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2EF229A-9302-4167-B331-9D06BAE2C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757FDD9-0347-47CE-B319-D4186F18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64A9-C5FC-42FB-8111-3FD4C7F79D7E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40AC0F4-4779-4714-A83D-48174B33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D7EF03A-268D-4B29-9A49-259F1038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07B5-2E82-4C8A-8B0F-B0F0965AF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14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35356C-ADF0-4417-A7F6-0F2A7236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581B911-C13C-4ED3-9494-D71369734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6569D21-B909-4B0C-A9EE-8B622222F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92B864E9-A78E-4765-8F17-DBB2CD601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88710BC-5567-48CE-A1CB-219290F85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BC8B4F7D-65D4-42B2-B7DB-57A2FF6C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64A9-C5FC-42FB-8111-3FD4C7F79D7E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344B2456-124F-4CDF-9E05-E90E4B23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AEDF4F44-F865-418C-B72C-ACFF4944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07B5-2E82-4C8A-8B0F-B0F0965AF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26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2A47B6-CBD7-4DA5-A4DD-E8147323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B23F0F-331D-47F1-A881-83D5F7F0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64A9-C5FC-42FB-8111-3FD4C7F79D7E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EBCBFA3-C99F-4E5D-9F52-72E7A6CF7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E300A8D-180F-4E93-AD0D-184BA9B7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07B5-2E82-4C8A-8B0F-B0F0965AF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98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04D8C92C-B73C-45E1-9BDA-B8DDBD22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64A9-C5FC-42FB-8111-3FD4C7F79D7E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12D1B4DB-4E72-4D7E-BCAD-FC7E8198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A117730-4792-4774-8001-CBDDB966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07B5-2E82-4C8A-8B0F-B0F0965AF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51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F0676F-E437-4F48-BE1D-F2E70CB9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9B817BF-8C80-496C-B845-2F76C309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9BDFEAD-2795-4E7E-9DD2-E4BF8C986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4CDC8E7-C474-4A8E-9C64-75C1D6DD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64A9-C5FC-42FB-8111-3FD4C7F79D7E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BBAD439-E343-48A5-9C0D-9BA4894C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E09BAB1-FDAE-469F-8EB5-05465418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07B5-2E82-4C8A-8B0F-B0F0965AF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55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3C79CB-3B85-4103-86DF-20E5C94B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5C432BB9-46A5-4BB4-B622-A39A273B4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3038C4E-E872-4337-AD0F-E1CE4F394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8E266DB-3B8E-4A18-ACE6-D4D4DF1F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64A9-C5FC-42FB-8111-3FD4C7F79D7E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A264726-7693-485C-8F69-E8F19B82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07F821A-5A8C-4EEC-B6D2-E94364E2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07B5-2E82-4C8A-8B0F-B0F0965AF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11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EF9C87C0-1D29-4C16-9903-FF197CE89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EF6404A-CFE6-43D9-932E-22940A4C6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8A5AE23-6EBF-4AE4-9019-BC966E7F4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164A9-C5FC-42FB-8111-3FD4C7F79D7E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4E311CC-89C4-45A0-91BB-AE55F29E8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B0DD662-8E2A-4E44-8161-65242DCC1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07B5-2E82-4C8A-8B0F-B0F0965AF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13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rede, jogador, bola, quadra&#10;&#10;Descrição gerada automaticamente">
            <a:extLst>
              <a:ext uri="{FF2B5EF4-FFF2-40B4-BE49-F238E27FC236}">
                <a16:creationId xmlns:a16="http://schemas.microsoft.com/office/drawing/2014/main" xmlns="" id="{146593CC-1354-4A80-8666-1135A259CA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4"/>
            <a:ext cx="12192000" cy="6864533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4763ECE-2542-4522-843F-4AD1DBA7B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16" y="2985466"/>
            <a:ext cx="6209434" cy="173230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Antônio dos Santos Alves Neto RA: 12170001</a:t>
            </a:r>
            <a:endParaRPr lang="pt-B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Wellington Cunha de Almeida Ra 12170022</a:t>
            </a:r>
            <a:endParaRPr lang="pt-B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FIG-UNIMESP">
            <a:extLst>
              <a:ext uri="{FF2B5EF4-FFF2-40B4-BE49-F238E27FC236}">
                <a16:creationId xmlns:a16="http://schemas.microsoft.com/office/drawing/2014/main" xmlns="" id="{B923D3F3-87DC-4D77-9869-4859A87D16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76" y="88552"/>
            <a:ext cx="4369393" cy="273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49622C0-8844-4299-9863-E738387CFBE9}"/>
              </a:ext>
            </a:extLst>
          </p:cNvPr>
          <p:cNvSpPr txBox="1"/>
          <p:nvPr/>
        </p:nvSpPr>
        <p:spPr>
          <a:xfrm>
            <a:off x="307977" y="992906"/>
            <a:ext cx="620943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BIOMIMÉTICA: UMA FERRAMENTA DE INVOCAÇÃO </a:t>
            </a: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</a:t>
            </a:r>
            <a:r>
              <a:rPr lang="pt-B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NOVOS MERCADOS E NEGÓCIOS </a:t>
            </a:r>
            <a:endParaRPr lang="pt-B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B061B18-F0FD-45C5-978D-D0C1D0FD2FB8}"/>
              </a:ext>
            </a:extLst>
          </p:cNvPr>
          <p:cNvSpPr txBox="1"/>
          <p:nvPr/>
        </p:nvSpPr>
        <p:spPr>
          <a:xfrm>
            <a:off x="5262562" y="-13523"/>
            <a:ext cx="166687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Guarulhos</a:t>
            </a:r>
            <a:endParaRPr lang="pt-B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5B6C595-3156-4DA7-988A-1066DD883E50}"/>
              </a:ext>
            </a:extLst>
          </p:cNvPr>
          <p:cNvSpPr txBox="1"/>
          <p:nvPr/>
        </p:nvSpPr>
        <p:spPr>
          <a:xfrm>
            <a:off x="0" y="4803162"/>
            <a:ext cx="5950226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Trabalho de Conclusão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apresentado ao Curso de Administração da FIG/UNIMESP - Centro Universitário Metropolitano de São Paulo como pré-requisito para obtenção do grau de bacharel em Administração de Empresas.</a:t>
            </a:r>
          </a:p>
          <a:p>
            <a:pPr algn="just"/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Orientador: Prof. Ms. Paulo José Lopes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Folgueral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5165DF41-9C1C-4F0A-B360-61704900C85F}"/>
              </a:ext>
            </a:extLst>
          </p:cNvPr>
          <p:cNvSpPr txBox="1"/>
          <p:nvPr/>
        </p:nvSpPr>
        <p:spPr>
          <a:xfrm>
            <a:off x="8144444" y="4031674"/>
            <a:ext cx="3315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MEMBROS COMPONENTES DA BANCA EXAMINADORA</a:t>
            </a:r>
            <a:r>
              <a:rPr lang="pt-BR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pt-BR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PROF(a). </a:t>
            </a:r>
            <a:endParaRPr lang="pt-BR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pt-BR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PROF(a). </a:t>
            </a:r>
          </a:p>
          <a:p>
            <a:r>
              <a:rPr lang="pt-BR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PROF(a</a:t>
            </a:r>
            <a:r>
              <a:rPr lang="pt-BR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  <a:endParaRPr lang="pt-BR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BC95E5E3-C93A-4069-81C3-A5438D767A8D}"/>
              </a:ext>
            </a:extLst>
          </p:cNvPr>
          <p:cNvSpPr txBox="1">
            <a:spLocks/>
          </p:cNvSpPr>
          <p:nvPr/>
        </p:nvSpPr>
        <p:spPr>
          <a:xfrm>
            <a:off x="508000" y="45938"/>
            <a:ext cx="1168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APLICAÇÕES DA BIOMIMÉTICA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EB5BDC0-4FB4-4687-A2F2-5391FA39B23B}"/>
              </a:ext>
            </a:extLst>
          </p:cNvPr>
          <p:cNvSpPr txBox="1"/>
          <p:nvPr/>
        </p:nvSpPr>
        <p:spPr>
          <a:xfrm>
            <a:off x="508000" y="1293091"/>
            <a:ext cx="3408217" cy="461665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Tilápias para queimadura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098ED56-3198-4089-8122-362D8F4B6D55}"/>
              </a:ext>
            </a:extLst>
          </p:cNvPr>
          <p:cNvSpPr txBox="1"/>
          <p:nvPr/>
        </p:nvSpPr>
        <p:spPr>
          <a:xfrm>
            <a:off x="498763" y="1958109"/>
            <a:ext cx="4128655" cy="4197559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um estudo, Miranda &amp; Brandt (2019), analisaram 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eficácia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utilização da pele da Tilápia-do-Nilo (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Oreochromis niloticus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como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curativo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biológico em queimaduras de 2º grau em seres humanos adultos. O estudo analisou 30 pacientes aleatoriamente, em que metade foi tratado com pele da Tilápia-do-Nilo e a outra parcela com hidrofibra com prata Aquacel Ag® 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B1965BD-AEA2-4025-A752-8A654768DC73}"/>
              </a:ext>
            </a:extLst>
          </p:cNvPr>
          <p:cNvSpPr txBox="1"/>
          <p:nvPr/>
        </p:nvSpPr>
        <p:spPr>
          <a:xfrm>
            <a:off x="4849091" y="4875848"/>
            <a:ext cx="7232072" cy="1704569"/>
          </a:xfrm>
          <a:prstGeom prst="rect">
            <a:avLst/>
          </a:prstGeom>
          <a:solidFill>
            <a:srgbClr val="00B0F0">
              <a:alpha val="26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estudo concluiu que as peles de tilápias são extremamente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eficazes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tratamento de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queimaduras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tornando-se uma opção de curativo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biológico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viável em termos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econômicos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já que realiza o processo de cicatrização em menor tempo e com maior efetividade do que o curativo convencional.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8FF214C9-D609-46D0-8BA2-B6E72942AB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1" y="1958109"/>
            <a:ext cx="3367257" cy="2586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112E4E77-8C70-436B-8D6F-E33B01B258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021" y="1958109"/>
            <a:ext cx="3255216" cy="2586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18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elogramo 10">
            <a:extLst>
              <a:ext uri="{FF2B5EF4-FFF2-40B4-BE49-F238E27FC236}">
                <a16:creationId xmlns:a16="http://schemas.microsoft.com/office/drawing/2014/main" xmlns="" id="{C46ACEF7-C695-4613-B509-DBEF42814F8F}"/>
              </a:ext>
            </a:extLst>
          </p:cNvPr>
          <p:cNvSpPr/>
          <p:nvPr/>
        </p:nvSpPr>
        <p:spPr>
          <a:xfrm>
            <a:off x="285989" y="4262510"/>
            <a:ext cx="5403610" cy="2549552"/>
          </a:xfrm>
          <a:prstGeom prst="parallelogram">
            <a:avLst>
              <a:gd name="adj" fmla="val 27000"/>
            </a:avLst>
          </a:prstGeom>
          <a:solidFill>
            <a:srgbClr val="FFC611">
              <a:alpha val="4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xmlns="" id="{2E7AB16B-D601-419E-8532-C62217A373A1}"/>
              </a:ext>
            </a:extLst>
          </p:cNvPr>
          <p:cNvSpPr/>
          <p:nvPr/>
        </p:nvSpPr>
        <p:spPr>
          <a:xfrm>
            <a:off x="285989" y="2152460"/>
            <a:ext cx="5106706" cy="1477328"/>
          </a:xfrm>
          <a:prstGeom prst="parallelogram">
            <a:avLst>
              <a:gd name="adj" fmla="val 28126"/>
            </a:avLst>
          </a:prstGeom>
          <a:solidFill>
            <a:srgbClr val="FFC611">
              <a:alpha val="4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226CCD2-79D9-4421-8A39-974613777E7D}"/>
              </a:ext>
            </a:extLst>
          </p:cNvPr>
          <p:cNvSpPr txBox="1">
            <a:spLocks/>
          </p:cNvSpPr>
          <p:nvPr/>
        </p:nvSpPr>
        <p:spPr>
          <a:xfrm>
            <a:off x="508000" y="45938"/>
            <a:ext cx="10729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u="sng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APLICAÇÕES DA </a:t>
            </a:r>
            <a:r>
              <a:rPr lang="pt-BR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BIOMIMÉTICA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3F2AB9B-3C54-47C1-9908-4C5F5F3CD47C}"/>
              </a:ext>
            </a:extLst>
          </p:cNvPr>
          <p:cNvSpPr txBox="1"/>
          <p:nvPr/>
        </p:nvSpPr>
        <p:spPr>
          <a:xfrm>
            <a:off x="508001" y="1293091"/>
            <a:ext cx="2290618" cy="461665"/>
          </a:xfrm>
          <a:prstGeom prst="rect">
            <a:avLst/>
          </a:prstGeom>
          <a:solidFill>
            <a:srgbClr val="A5AACC">
              <a:alpha val="38000"/>
            </a:srgb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Na Arquitetura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3B02A76-26CC-4C93-9732-2A16877BD523}"/>
              </a:ext>
            </a:extLst>
          </p:cNvPr>
          <p:cNvSpPr txBox="1"/>
          <p:nvPr/>
        </p:nvSpPr>
        <p:spPr>
          <a:xfrm>
            <a:off x="711537" y="2152460"/>
            <a:ext cx="4174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Swiss Re Building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Londres, também conhecido como o Maxixe, inspirou-se na forma do Cesto de Flores de Vênus, uma esponja marinha do mar que é altamente resistente.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9DF99A7-485E-4991-8B8A-44CA69F4D0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06" y="1293091"/>
            <a:ext cx="3776330" cy="2604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6E07A95-3CFA-4D92-A45E-78D23CFB3802}"/>
              </a:ext>
            </a:extLst>
          </p:cNvPr>
          <p:cNvSpPr txBox="1"/>
          <p:nvPr/>
        </p:nvSpPr>
        <p:spPr>
          <a:xfrm>
            <a:off x="988290" y="4276293"/>
            <a:ext cx="42302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Fachada 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Waagner-Biro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dupla pele sendo montada em </a:t>
            </a:r>
            <a:r>
              <a:rPr lang="pt-B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Angel Square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Manchester, Inglaterra. A fachada externa marrom pode ser vista sendo montada na fachada branca interna através de suportes. Esses suportes criam uma passagem entre as duas "peles" para ventilação, proteção solar e manutenção.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DCA5E74-F474-42B5-8AFD-925D5B3062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20" y="4114274"/>
            <a:ext cx="3776330" cy="2604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51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659B11-DEA6-496D-A4E0-7028CEF8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5938"/>
            <a:ext cx="12187583" cy="1325563"/>
          </a:xfrm>
        </p:spPr>
        <p:txBody>
          <a:bodyPr/>
          <a:lstStyle/>
          <a:p>
            <a:r>
              <a:rPr lang="pt-BR" u="sng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BIOMIMÉTICA E INOVAÇÃO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5C77821-B6B0-4717-99BD-3A649F7FB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6" y="1338271"/>
            <a:ext cx="10913676" cy="5473791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Empresas podem ser criadoras da degradação ambiental;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empreendimento deve ser resiliente as mudanças e capaz de realizar o processo de tomada de decisão;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modelo linear (que é prejudicial ao meio ambiente) passa a ser descartado, e se propõe nesse trabalho, o uso pelas instituições da Biomimética;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Considerar o feedback de melhoria das partes interessadas (críticas construtivas);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na natureza, os ecossistemas comerciais, incluindo organizações / espécies-chave e organizações de nicho / espécies.  (Tudo está relacionado);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Quanto mais nicho, mais relação com o ecossistema e diversidade;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atuação do empreendimento ser como a natureza propriamente dita.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pt-B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pt-BR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01A9760-F931-434B-A507-131AD31C82AE}"/>
              </a:ext>
            </a:extLst>
          </p:cNvPr>
          <p:cNvSpPr txBox="1">
            <a:spLocks/>
          </p:cNvSpPr>
          <p:nvPr/>
        </p:nvSpPr>
        <p:spPr>
          <a:xfrm>
            <a:off x="508000" y="45938"/>
            <a:ext cx="5137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60A5DDC-EC3F-4FE4-83C8-BDE904AFCF0A}"/>
              </a:ext>
            </a:extLst>
          </p:cNvPr>
          <p:cNvSpPr txBox="1"/>
          <p:nvPr/>
        </p:nvSpPr>
        <p:spPr>
          <a:xfrm>
            <a:off x="175490" y="1180814"/>
            <a:ext cx="1185748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Biomimética é a imitação de modelos, sistemas e elementos da natureza com o objetivo de resolver problemas humanos complexos, como os seres humanos impactaram fortemente a natureza com industrialização e extração de recursos.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Biomimética pode auxiliar na mudança desse padrão capitalista.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uma ferramenta importante no processo de inovação de empreendimentos.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objetivo do projeto foi concluído, já que a proposta inicial seria de analisar a literatura sobre inovação por meio da Biomimética, e concluiu-se que as teorias abrangem muitos aspectos do gerenciamento de negócios;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relevância do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do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TQM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é comprovada há muito tempo na indústria japonesa, porém, pode ser contraditório, já que a técnica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pode ser limitada por remover o excesso (E a natureza não trabalha dessa forma);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conclusão, a revisão da literatura demonstra que os Princípios da Natureza como um todo parecem bem suportados pela literatura de negócios e formam uma estrutura abrangente, porém conceitual;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uso de Biomimética, deve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-se considerar o ambiente organizacional como o meio ambiente, 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limitá-lo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 sim,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trabalhar em sintoma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o mesmo.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DACB4151-33FC-4A64-BB69-F5CDB71611B6}"/>
              </a:ext>
            </a:extLst>
          </p:cNvPr>
          <p:cNvSpPr txBox="1">
            <a:spLocks/>
          </p:cNvSpPr>
          <p:nvPr/>
        </p:nvSpPr>
        <p:spPr>
          <a:xfrm>
            <a:off x="508000" y="45938"/>
            <a:ext cx="9841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D2A68BB-CD6A-4301-B342-337D123E0058}"/>
              </a:ext>
            </a:extLst>
          </p:cNvPr>
          <p:cNvSpPr txBox="1"/>
          <p:nvPr/>
        </p:nvSpPr>
        <p:spPr>
          <a:xfrm>
            <a:off x="383309" y="1269901"/>
            <a:ext cx="11425382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AL-BAIK, O.; MILLER, J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Integrative Double Kaizen Loop (IDKL):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Towards a Culture of Continuous Learning and Sustainable Improvements for Software Organizations.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v. 45, p. 1189-1210, 2019.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ANDRADE, M.M.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Introdução à metodologia do trabalho científico: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elaboração de trabalhos na graduação.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ed. São Paulo: Atlas, 2009.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BAR-COHEN, Y. 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Biomimetics: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biologically inspired technology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Disponível em: &lt; https://www.researchgate.net/publication/242526086 &gt; Acesso em: 12 mai. 2020.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BHUSHAN, B. 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Biomimetics.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Phil. Trans. R. Soc. A, v. 367, p. 1443–1444, 2009.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CANALTECH.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 2018: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empresa cria pijama inteligente para pacientes com problemas mentais. 08 jan. 2018. Disponível em: &lt;https://canaltech.com.br/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saude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/ces-2018-empresa-cria-pijama-inteligente-para-pacientes-com-problemas-mentais-106164/&gt; Acesso em: 23 jun. 2020.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CHAYAAMOR-HEIL, N.; FRANÇOIS GUÉNA, F.; HANNACHI-BELKADI, N. 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Biomimétisme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architecture.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État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méthodes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pt-BR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outils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Disponível em: &lt; http://journals.openedition.org/craup/309 &gt; Acesso em: 12 mai. 2020.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DAMIAO, D.; GRACA, C. A.; LUZ, M. C. V.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Doutores da inovação: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ideias e práticas para competitividade e desenvolvimento econômico.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ed. São Paulo: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2019.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EF57ADF-8BD0-433B-98E0-FD5AEED8517D}"/>
              </a:ext>
            </a:extLst>
          </p:cNvPr>
          <p:cNvSpPr txBox="1"/>
          <p:nvPr/>
        </p:nvSpPr>
        <p:spPr>
          <a:xfrm>
            <a:off x="468924" y="1504817"/>
            <a:ext cx="11176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DARGENT, E. 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Biomimicry for business?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 University of Exeter as a dissertation towards the degree of Master of Business Administration.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MBA 2010-2011, 16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2011, 69 p.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GALLO, C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Inovação: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Arte de Steve Jobs. São Paulo: Editora Lua de Papel, 2010.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HWANG, J.; JEONG, Y.; PARK, J. M.; LEE, K. H.; HONG, J. W.; CHOI, J. 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Biomimetics: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forecasting the future of science, engineering, and medicine. Int J Nanomedicine,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v. 10, p. 5701–5713, 2015.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LEONARD VINCI. 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Biomimetics and the power of nature.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Disponível em: &lt; https://leonard.vinci.com/en/biomimetics-and-the-power-of-nature/ &gt; Acesso em: 12 mai. 2020.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LIMA-JUNIOR, E. M.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 da pele de tilápia (</a:t>
            </a:r>
            <a:r>
              <a:rPr lang="pt-BR" sz="1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Oreochromis</a:t>
            </a:r>
            <a:r>
              <a:rPr lang="pt-BR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niloticus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como curativo biológico oclusivo, no tratamento de queimaduras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Fortaleza, CE: Universidade Federal do Ceará.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Bras. Queimaduras, 2017.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MAIA, P. L.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 da Metodologia: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métodos e técnicas para elaborar trabalhos científicos (ABNT). São Paulo: Editora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Leud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2011.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MARCONI, M.A. &amp; LAKATOS, E.M.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Fundamentos da metodologia científica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5 ed. São Paulo: Atlas, 2003.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96189DE-0098-4D05-9AF7-A8A7E2C045DE}"/>
              </a:ext>
            </a:extLst>
          </p:cNvPr>
          <p:cNvSpPr txBox="1">
            <a:spLocks/>
          </p:cNvSpPr>
          <p:nvPr/>
        </p:nvSpPr>
        <p:spPr>
          <a:xfrm>
            <a:off x="508000" y="45938"/>
            <a:ext cx="114587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REFERÊNCIAS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19355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3C54A02-57DE-4B8A-B816-1088B73ED2B4}"/>
              </a:ext>
            </a:extLst>
          </p:cNvPr>
          <p:cNvSpPr txBox="1"/>
          <p:nvPr/>
        </p:nvSpPr>
        <p:spPr>
          <a:xfrm>
            <a:off x="323272" y="1293090"/>
            <a:ext cx="11360728" cy="5311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MINAYO, M. C. S.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Análise qualitativa: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teoria, passos e fidedignidade. Ciência &amp; Saúde Coletiva, 2012.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MIRANDA, M. J. B.; BRANDT, C. T. </a:t>
            </a:r>
            <a:r>
              <a:rPr lang="pt-BR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Xenoenxerto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(pele da Tilápia-do-Nilo) e </a:t>
            </a:r>
            <a:r>
              <a:rPr lang="pt-BR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hidrofibra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 prata no tratamento das queimaduras de II grau em adultos.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Recife-PE: Universidade Federal de Pernambuco, Rev. Bras. Cir. 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Plást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2019.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SIQUEIRA, E.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Pijama inteligente monitora sua saúde durante a noite.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abr. 2019. Disponível em: &lt;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http://www.mundodigital.net.br/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index.php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/destaque/11464-pijama-inteligente-monitora-sua-saude-durante-a-noite&gt; Acesso em: 23 jun. 2020.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VITOR, D.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 poderá incorporar pele de tilápia para tratamento de queimados. 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 mai. 2019. Disponível em: &lt;https://agenciabrasil.ebc.com.br/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saude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/noticia/2019-05/sus-podera-incorporar-pele-de-tilapia-para-tratamento-de-queimados#:~:</a:t>
            </a:r>
            <a:r>
              <a:rPr lang="pt-BR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=De%20acordo%20com%20a%20pesquisa,perda%20de%20l%C3%ADquidos%20e%20prote%C3%ADnas.&gt;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Acesso em: 23 jun. 2020.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WANINGEN UNIVERSITY &amp; RESEARCH. 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Biomimicry and its place in business management.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Disponível em: &lt;https://edepot.wur.nl/418560 &gt; Acesso em: 12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2020.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WOMACK, J. P.; JONES, D. T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Lean Production to the Lean Enterprise.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Harvard Business Review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v. 72, n. 2, p. 93-103, 1994.</a:t>
            </a:r>
            <a:endParaRPr lang="pt-B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6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551C03EC-60D8-4DD3-B280-893A4F277EFC}"/>
              </a:ext>
            </a:extLst>
          </p:cNvPr>
          <p:cNvSpPr txBox="1">
            <a:spLocks/>
          </p:cNvSpPr>
          <p:nvPr/>
        </p:nvSpPr>
        <p:spPr>
          <a:xfrm>
            <a:off x="508000" y="45938"/>
            <a:ext cx="1168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u="sng" dirty="0">
                <a:latin typeface="Baskerville Old Face" panose="020206020805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REFERÊNCIAS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31501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659B11-DEA6-496D-A4E0-7028CEF8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5938"/>
            <a:ext cx="6383129" cy="1325563"/>
          </a:xfrm>
        </p:spPr>
        <p:txBody>
          <a:bodyPr/>
          <a:lstStyle/>
          <a:p>
            <a:r>
              <a:rPr lang="pt-BR" u="sng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INTRODUÇÃO</a:t>
            </a:r>
            <a:endParaRPr lang="pt-BR" u="sng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86862" y="1141493"/>
            <a:ext cx="11347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Delimitação </a:t>
            </a:r>
            <a:r>
              <a:rPr lang="pt-BR" b="1" dirty="0"/>
              <a:t>do tema ou assunto</a:t>
            </a:r>
          </a:p>
          <a:p>
            <a:r>
              <a:rPr lang="pt-BR" dirty="0"/>
              <a:t>A delimitação do tema ocorrerá por meio da análise de como os "Princípios da natureza" são suportados pela literatura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negócios</a:t>
            </a:r>
            <a:r>
              <a:rPr lang="pt-BR" dirty="0"/>
              <a:t> e oferecer uma perspectiva crítica sobre a estrutura.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86862" y="2240174"/>
            <a:ext cx="111720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OBJETIVOS</a:t>
            </a:r>
            <a:endParaRPr lang="pt-BR" b="1" dirty="0"/>
          </a:p>
          <a:p>
            <a:r>
              <a:rPr lang="pt-BR" dirty="0"/>
              <a:t>Conforme descrito por Marconi &amp; </a:t>
            </a:r>
            <a:r>
              <a:rPr lang="pt-BR" dirty="0" err="1"/>
              <a:t>Lakatos</a:t>
            </a:r>
            <a:r>
              <a:rPr lang="pt-BR" dirty="0"/>
              <a:t> (2003, p. 219) o objetivo geral “está ligado a uma visão global e abrangente do tema” 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dirty="0"/>
              <a:t> o pesquisador a pesquisa de forma geral. E para Andrade (2009), os objetivos específicos podem ser definidos como etapas necessárias para o êxito da pesquisa. Portanto, delineou-se abaixo os objetivos que a pesquisa pretende alcançar.</a:t>
            </a:r>
          </a:p>
          <a:p>
            <a:endParaRPr lang="pt-BR" dirty="0"/>
          </a:p>
          <a:p>
            <a:r>
              <a:rPr lang="pt-BR" b="1" dirty="0" smtClean="0"/>
              <a:t>Objetivo </a:t>
            </a:r>
            <a:r>
              <a:rPr lang="pt-BR" b="1" dirty="0"/>
              <a:t>Geral</a:t>
            </a:r>
          </a:p>
          <a:p>
            <a:r>
              <a:rPr lang="pt-BR" dirty="0" smtClean="0"/>
              <a:t>Analisar </a:t>
            </a:r>
            <a:r>
              <a:rPr lang="pt-BR" dirty="0"/>
              <a:t>como a </a:t>
            </a:r>
            <a:r>
              <a:rPr lang="pt-BR" dirty="0" err="1"/>
              <a:t>Biomimética</a:t>
            </a:r>
            <a:r>
              <a:rPr lang="pt-BR" dirty="0"/>
              <a:t> pode ser uma ferramenta efetiva no processo de invocação para novos mercados e negócios.</a:t>
            </a:r>
          </a:p>
          <a:p>
            <a:endParaRPr lang="pt-BR" dirty="0"/>
          </a:p>
          <a:p>
            <a:r>
              <a:rPr lang="pt-BR" b="1" dirty="0" smtClean="0"/>
              <a:t>Objetivos </a:t>
            </a:r>
            <a:r>
              <a:rPr lang="pt-BR" b="1" dirty="0"/>
              <a:t>Específicos </a:t>
            </a:r>
          </a:p>
          <a:p>
            <a:r>
              <a:rPr lang="pt-BR" dirty="0" smtClean="0"/>
              <a:t>Descrever </a:t>
            </a:r>
            <a:r>
              <a:rPr lang="pt-BR" dirty="0"/>
              <a:t>a trajetória da </a:t>
            </a:r>
            <a:r>
              <a:rPr lang="pt-BR" dirty="0" err="1"/>
              <a:t>Biomimética</a:t>
            </a:r>
            <a:r>
              <a:rPr lang="pt-BR" dirty="0"/>
              <a:t> e suas aplicações em diversos contextos; </a:t>
            </a:r>
          </a:p>
          <a:p>
            <a:r>
              <a:rPr lang="pt-BR" dirty="0" smtClean="0"/>
              <a:t>Analisar </a:t>
            </a:r>
            <a:r>
              <a:rPr lang="pt-BR" dirty="0"/>
              <a:t>a importância da </a:t>
            </a:r>
            <a:r>
              <a:rPr lang="pt-BR" dirty="0" err="1"/>
              <a:t>Biomimética</a:t>
            </a:r>
            <a:r>
              <a:rPr lang="pt-BR" dirty="0"/>
              <a:t> em empreendimentos;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79077" y="6343416"/>
            <a:ext cx="9459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CENTRO UNIVERSITARIO FIG UNIMESP,  2020         Orientador</a:t>
            </a:r>
            <a:r>
              <a:rPr lang="pt-BR" dirty="0"/>
              <a:t>: Prof. </a:t>
            </a:r>
            <a:r>
              <a:rPr lang="pt-BR" dirty="0" err="1"/>
              <a:t>Ms</a:t>
            </a:r>
            <a:r>
              <a:rPr lang="pt-BR" dirty="0"/>
              <a:t>. Paulo José Lopes Folgueral</a:t>
            </a:r>
          </a:p>
        </p:txBody>
      </p:sp>
    </p:spTree>
    <p:extLst>
      <p:ext uri="{BB962C8B-B14F-4D97-AF65-F5344CB8AC3E}">
        <p14:creationId xmlns:p14="http://schemas.microsoft.com/office/powerpoint/2010/main" val="21572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659B11-DEA6-496D-A4E0-7028CEF8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5938"/>
            <a:ext cx="6383129" cy="1325563"/>
          </a:xfrm>
        </p:spPr>
        <p:txBody>
          <a:bodyPr/>
          <a:lstStyle/>
          <a:p>
            <a:r>
              <a:rPr lang="pt-BR" u="sng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INTRODUÇÃO</a:t>
            </a:r>
            <a:endParaRPr lang="pt-BR" u="sng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4092" y="1397675"/>
            <a:ext cx="116058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JUSTIFICATIVA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DA PESQUISA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pesquisa se justifica pela necessidade de ampliação nas formas de atuação do mercado.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DA PESQUISA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questão orientadora da pesquisa é: 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Biomimética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fonte de inspiração para novos negócios e mercados ?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4093" y="3184047"/>
            <a:ext cx="11476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PESQUISA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hipótese da pesquisa é se 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Biomimética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observada ela poderá ser uma fonte de criação de novos mercados e negócios, caso não seja, novos negócios e mercados não surgirão.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PESQUISA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delimitação do universo da pesquisa  será sobre a análise de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Biomimética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âmbito empresarial.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79077" y="6343416"/>
            <a:ext cx="9459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CENTRO UNIVERSITARIO FIG UNIMESP,  2020         Orientador</a:t>
            </a:r>
            <a:r>
              <a:rPr lang="pt-BR" dirty="0"/>
              <a:t>: Prof. </a:t>
            </a:r>
            <a:r>
              <a:rPr lang="pt-BR" dirty="0" err="1"/>
              <a:t>Ms</a:t>
            </a:r>
            <a:r>
              <a:rPr lang="pt-BR" dirty="0"/>
              <a:t>. Paulo José Lopes Folgueral</a:t>
            </a:r>
          </a:p>
        </p:txBody>
      </p:sp>
    </p:spTree>
    <p:extLst>
      <p:ext uri="{BB962C8B-B14F-4D97-AF65-F5344CB8AC3E}">
        <p14:creationId xmlns:p14="http://schemas.microsoft.com/office/powerpoint/2010/main" val="2166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659B11-DEA6-496D-A4E0-7028CEF8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5938"/>
            <a:ext cx="6383129" cy="1325563"/>
          </a:xfrm>
        </p:spPr>
        <p:txBody>
          <a:bodyPr/>
          <a:lstStyle/>
          <a:p>
            <a:r>
              <a:rPr lang="pt-BR" u="sng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INTRODUÇÃO</a:t>
            </a:r>
            <a:endParaRPr lang="pt-BR" u="sng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39968" y="1809435"/>
            <a:ext cx="115237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</a:p>
          <a:p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metodologia baseou-se na exploração bibliográfica primária, buscando-se artigos científicos, teses,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dissertações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livros.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Este projeto baseou-se na exploração bibliográfica, buscando-se artigos científicos, teses, dissertações e livros, que conforme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Minayo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(2012), o conhecimento é obtido por meio de pesquisas incessantes de fontes confiáveis, e a pesquisa possibilita o entendimento e a influência da realidade que está sendo investigada.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metodologia baseou-se na exploração bibliográfica primária, que é definida por Maia (2011), como a captação da percepção de diferentes autores por meio da discussão dos capítulos, considerando os pontos e contrapontos de todos os autores referenciados, em que a sistematização da pesquisa está organizada em capítulos, divididos por assunto, buscando artigos científicos, teses, dissertações e livros, nas principais bases de dados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SciELO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Google Acadêmico.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79077" y="6343416"/>
            <a:ext cx="9459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CENTRO UNIVERSITARIO FIG UNIMESP,  2020         Orientador</a:t>
            </a:r>
            <a:r>
              <a:rPr lang="pt-BR" dirty="0"/>
              <a:t>: Prof. </a:t>
            </a:r>
            <a:r>
              <a:rPr lang="pt-BR" dirty="0" err="1"/>
              <a:t>Ms</a:t>
            </a:r>
            <a:r>
              <a:rPr lang="pt-BR" dirty="0"/>
              <a:t>. Paulo José Lopes Folgueral</a:t>
            </a:r>
          </a:p>
        </p:txBody>
      </p:sp>
    </p:spTree>
    <p:extLst>
      <p:ext uri="{BB962C8B-B14F-4D97-AF65-F5344CB8AC3E}">
        <p14:creationId xmlns:p14="http://schemas.microsoft.com/office/powerpoint/2010/main" val="12415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557AD4D8-EEEE-4C06-88FE-29950ED9C53F}"/>
              </a:ext>
            </a:extLst>
          </p:cNvPr>
          <p:cNvSpPr/>
          <p:nvPr/>
        </p:nvSpPr>
        <p:spPr>
          <a:xfrm>
            <a:off x="190684" y="4095107"/>
            <a:ext cx="5275858" cy="2553196"/>
          </a:xfrm>
          <a:prstGeom prst="round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FC1070B7-1093-4214-A60E-369C5EAEC842}"/>
              </a:ext>
            </a:extLst>
          </p:cNvPr>
          <p:cNvSpPr/>
          <p:nvPr/>
        </p:nvSpPr>
        <p:spPr>
          <a:xfrm>
            <a:off x="190684" y="1407326"/>
            <a:ext cx="5275858" cy="2553196"/>
          </a:xfrm>
          <a:prstGeom prst="round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C563A59-506A-4264-8819-4F4A3786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5938"/>
            <a:ext cx="7655338" cy="1325563"/>
          </a:xfrm>
        </p:spPr>
        <p:txBody>
          <a:bodyPr>
            <a:normAutofit/>
          </a:bodyPr>
          <a:lstStyle/>
          <a:p>
            <a:r>
              <a:rPr lang="pt-BR" sz="2400" u="sng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CAPITULO 1</a:t>
            </a:r>
            <a:endParaRPr lang="pt-BR" sz="2400" u="sng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1005D80-AA14-4C27-B174-EFF3028FD672}"/>
              </a:ext>
            </a:extLst>
          </p:cNvPr>
          <p:cNvSpPr txBox="1"/>
          <p:nvPr/>
        </p:nvSpPr>
        <p:spPr>
          <a:xfrm>
            <a:off x="227617" y="1378698"/>
            <a:ext cx="5238925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Jack E. Steele cunhou um termo semelhante,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biônica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 Base da Força Aérea Wright-Patterson, em Dayton, Ohio: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A4647E9-DA7A-4F22-B195-95EE59FDAE91}"/>
              </a:ext>
            </a:extLst>
          </p:cNvPr>
          <p:cNvSpPr txBox="1"/>
          <p:nvPr/>
        </p:nvSpPr>
        <p:spPr>
          <a:xfrm>
            <a:off x="1706844" y="2390862"/>
            <a:ext cx="2677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“A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ciência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dos sistemas que têm alguma função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copiada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natureza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ou que representam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características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dos sistemas naturais ou seus análogos"</a:t>
            </a:r>
            <a:endParaRPr lang="pt-BR" sz="1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CBF31BF-12A5-44BD-8886-A79248B031C7}"/>
              </a:ext>
            </a:extLst>
          </p:cNvPr>
          <p:cNvSpPr txBox="1"/>
          <p:nvPr/>
        </p:nvSpPr>
        <p:spPr>
          <a:xfrm>
            <a:off x="7189365" y="2390862"/>
            <a:ext cx="2315362" cy="109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0FD9E2D-6693-4EBF-B67B-A3C4DCC3642F}"/>
              </a:ext>
            </a:extLst>
          </p:cNvPr>
          <p:cNvSpPr txBox="1"/>
          <p:nvPr/>
        </p:nvSpPr>
        <p:spPr>
          <a:xfrm>
            <a:off x="487195" y="4097587"/>
            <a:ext cx="4682836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1969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Otto Herbert Schmitt usou o termo "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biomimética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9C5CAA0-347B-4A7D-8A05-1A273E7546B9}"/>
              </a:ext>
            </a:extLst>
          </p:cNvPr>
          <p:cNvSpPr txBox="1"/>
          <p:nvPr/>
        </p:nvSpPr>
        <p:spPr>
          <a:xfrm>
            <a:off x="2012602" y="4644752"/>
            <a:ext cx="2852257" cy="189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“Uma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ciência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preocupada com a aplicação de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sobre o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funcionamento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sistemas biológicos para a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engenharia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65BE2973-35B8-4A48-8CCD-F7F0AADF1DCF}"/>
              </a:ext>
            </a:extLst>
          </p:cNvPr>
          <p:cNvSpPr txBox="1"/>
          <p:nvPr/>
        </p:nvSpPr>
        <p:spPr>
          <a:xfrm>
            <a:off x="6725458" y="1405786"/>
            <a:ext cx="5238925" cy="212006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termo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biomimética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apareceu em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biomimética foi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popularizada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pela cientista e autora Janine Benyus em seu livro de 1997 Biomimética “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Inovação Inspirada pela Natureza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A biomimética é definida no livro como: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5C787FCA-1B9B-40D1-9DE6-31AE601BA1CD}"/>
              </a:ext>
            </a:extLst>
          </p:cNvPr>
          <p:cNvSpPr txBox="1"/>
          <p:nvPr/>
        </p:nvSpPr>
        <p:spPr>
          <a:xfrm>
            <a:off x="7095580" y="4237342"/>
            <a:ext cx="4128654" cy="226408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“Nova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ciência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modelos da natureza e depois imita ou se inspira nesses projetos e processos para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resolver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humanos“ e enfatiza: “O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lhar para a natureza como um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modelo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medida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 mentor para a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sustentabilidade</a:t>
            </a:r>
            <a:r>
              <a:rPr lang="pt-B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579077" y="669447"/>
            <a:ext cx="9459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CENTRO UNIVERSITARIO FIG UNIMESP,  2020         Orientador</a:t>
            </a:r>
            <a:r>
              <a:rPr lang="pt-BR" dirty="0"/>
              <a:t>: Prof. </a:t>
            </a:r>
            <a:r>
              <a:rPr lang="pt-BR" dirty="0" err="1"/>
              <a:t>Ms</a:t>
            </a:r>
            <a:r>
              <a:rPr lang="pt-BR" dirty="0"/>
              <a:t>. Paulo José Lopes Folgueral</a:t>
            </a:r>
          </a:p>
        </p:txBody>
      </p:sp>
    </p:spTree>
    <p:extLst>
      <p:ext uri="{BB962C8B-B14F-4D97-AF65-F5344CB8AC3E}">
        <p14:creationId xmlns:p14="http://schemas.microsoft.com/office/powerpoint/2010/main" val="15737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659B11-DEA6-496D-A4E0-7028CEF8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5938"/>
            <a:ext cx="4753112" cy="1325563"/>
          </a:xfrm>
        </p:spPr>
        <p:txBody>
          <a:bodyPr>
            <a:normAutofit/>
          </a:bodyPr>
          <a:lstStyle/>
          <a:p>
            <a:r>
              <a:rPr lang="pt-BR" sz="2800" u="sng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CAPITULO 1</a:t>
            </a:r>
            <a:endParaRPr lang="pt-BR" sz="2800" u="sng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5C77821-B6B0-4717-99BD-3A649F7FB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2349569"/>
            <a:ext cx="11694024" cy="3984970"/>
          </a:xfrm>
          <a:solidFill>
            <a:srgbClr val="ACD0C3"/>
          </a:solidFill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Biomimética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 a imitação de modelos, sistemas e elementos da 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natureza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 o 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resolver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humanos </a:t>
            </a:r>
            <a:r>
              <a:rPr lang="pt-B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complexos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Fonte de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inspiração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para aplicação de novas técnicas;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Os mecanismos naturais foram aprimorados por milénios através da seleção natural;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Respostas prontas ao observar o mecanismo da natureza;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Possibilitou de habilidades como: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autocura, tolerância e resistência à exposição ambiental, </a:t>
            </a:r>
            <a:r>
              <a:rPr lang="pt-B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hidrofobicidade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automontagem e aproveitamento da energia solar.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E8F2FF2-36CE-4B03-9833-DEE604297323}"/>
              </a:ext>
            </a:extLst>
          </p:cNvPr>
          <p:cNvSpPr txBox="1"/>
          <p:nvPr/>
        </p:nvSpPr>
        <p:spPr>
          <a:xfrm>
            <a:off x="2496127" y="1338718"/>
            <a:ext cx="585070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Então, o que é a biomimética?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686703B-F449-4E66-A0DB-91274862C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558"/>
          <a:stretch/>
        </p:blipFill>
        <p:spPr>
          <a:xfrm>
            <a:off x="295610" y="2416030"/>
            <a:ext cx="332464" cy="345626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E3A423CD-B844-47CB-B9AB-3DA562928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558"/>
          <a:stretch/>
        </p:blipFill>
        <p:spPr>
          <a:xfrm flipH="1">
            <a:off x="8662171" y="2416030"/>
            <a:ext cx="332464" cy="345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 Explicativo: Seta para Cima 11">
            <a:extLst>
              <a:ext uri="{FF2B5EF4-FFF2-40B4-BE49-F238E27FC236}">
                <a16:creationId xmlns:a16="http://schemas.microsoft.com/office/drawing/2014/main" xmlns="" id="{4745C952-5416-4B2A-85D3-55AC529A17F2}"/>
              </a:ext>
            </a:extLst>
          </p:cNvPr>
          <p:cNvSpPr/>
          <p:nvPr/>
        </p:nvSpPr>
        <p:spPr>
          <a:xfrm flipV="1">
            <a:off x="458816" y="1938585"/>
            <a:ext cx="7501774" cy="1621081"/>
          </a:xfrm>
          <a:prstGeom prst="upArrowCallout">
            <a:avLst/>
          </a:prstGeom>
          <a:solidFill>
            <a:srgbClr val="FFC61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Fluxograma: Preparação 10">
            <a:extLst>
              <a:ext uri="{FF2B5EF4-FFF2-40B4-BE49-F238E27FC236}">
                <a16:creationId xmlns:a16="http://schemas.microsoft.com/office/drawing/2014/main" xmlns="" id="{6D61F21A-9520-4822-8227-C5F6124A0751}"/>
              </a:ext>
            </a:extLst>
          </p:cNvPr>
          <p:cNvSpPr/>
          <p:nvPr/>
        </p:nvSpPr>
        <p:spPr>
          <a:xfrm>
            <a:off x="1214581" y="3738823"/>
            <a:ext cx="6005483" cy="2164626"/>
          </a:xfrm>
          <a:prstGeom prst="flowChartPreparation">
            <a:avLst/>
          </a:prstGeom>
          <a:solidFill>
            <a:srgbClr val="FFC61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ED4A9E8-637B-48C3-BD25-F21C7003C095}"/>
              </a:ext>
            </a:extLst>
          </p:cNvPr>
          <p:cNvSpPr txBox="1">
            <a:spLocks/>
          </p:cNvSpPr>
          <p:nvPr/>
        </p:nvSpPr>
        <p:spPr>
          <a:xfrm>
            <a:off x="508000" y="45938"/>
            <a:ext cx="128501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ÁREAS DE APLICAÇÃO DA BIOMIMÉTICA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2E13B32-6CBC-4E22-A337-895F3478E1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68" y="2168111"/>
            <a:ext cx="3905135" cy="33916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57FE3E2-E306-4824-8605-F3530CB08454}"/>
              </a:ext>
            </a:extLst>
          </p:cNvPr>
          <p:cNvSpPr txBox="1"/>
          <p:nvPr/>
        </p:nvSpPr>
        <p:spPr>
          <a:xfrm>
            <a:off x="508000" y="1938585"/>
            <a:ext cx="7418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Esses produtos podem ser projetados para desempenhar um papel na indústria em geral, bem como para proporcionar conveniência humana nas áreas de química, biologia, arquitetura, engenharia, medicina e engenharia biomédica.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ED809F8-FEA0-4422-8D4E-F6641D9AC23D}"/>
              </a:ext>
            </a:extLst>
          </p:cNvPr>
          <p:cNvSpPr txBox="1"/>
          <p:nvPr/>
        </p:nvSpPr>
        <p:spPr>
          <a:xfrm>
            <a:off x="2022764" y="4082472"/>
            <a:ext cx="4854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Essa relação simbiótica desempenha um papel crítico na coexistência dos seres humanos com a natureza, e a extensão de sua aplicação pode ser ilimitada. Portanto, é fundamental entender essas áreas e exemplos para cada uma delas.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579077" y="6343416"/>
            <a:ext cx="9459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CENTRO UNIVERSITARIO FIG UNIMESP,  2020         Orientador</a:t>
            </a:r>
            <a:r>
              <a:rPr lang="pt-BR" dirty="0"/>
              <a:t>: Prof. </a:t>
            </a:r>
            <a:r>
              <a:rPr lang="pt-BR" dirty="0" err="1"/>
              <a:t>Ms</a:t>
            </a:r>
            <a:r>
              <a:rPr lang="pt-BR" dirty="0"/>
              <a:t>. Paulo José Lopes Folgueral</a:t>
            </a:r>
          </a:p>
        </p:txBody>
      </p:sp>
    </p:spTree>
    <p:extLst>
      <p:ext uri="{BB962C8B-B14F-4D97-AF65-F5344CB8AC3E}">
        <p14:creationId xmlns:p14="http://schemas.microsoft.com/office/powerpoint/2010/main" val="26891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93D0C565-9544-4B71-9262-799C124B20F2}"/>
              </a:ext>
            </a:extLst>
          </p:cNvPr>
          <p:cNvSpPr txBox="1">
            <a:spLocks/>
          </p:cNvSpPr>
          <p:nvPr/>
        </p:nvSpPr>
        <p:spPr>
          <a:xfrm>
            <a:off x="508000" y="45938"/>
            <a:ext cx="120418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APLICAÇÕES DA BIOMIMÉTICA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8D3BA55-87F4-4891-B897-4EA0D10444BF}"/>
              </a:ext>
            </a:extLst>
          </p:cNvPr>
          <p:cNvSpPr txBox="1"/>
          <p:nvPr/>
        </p:nvSpPr>
        <p:spPr>
          <a:xfrm>
            <a:off x="508001" y="1293091"/>
            <a:ext cx="1173018" cy="461665"/>
          </a:xfrm>
          <a:prstGeom prst="rect">
            <a:avLst/>
          </a:prstGeom>
          <a:solidFill>
            <a:schemeClr val="accent2">
              <a:lumMod val="50000"/>
              <a:alpha val="36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Baskerville Old Face" panose="02020602080505020303" pitchFamily="18" charset="0"/>
              </a:rPr>
              <a:t>Velcro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55C41FB-05B3-4478-9F18-210BCE0052C9}"/>
              </a:ext>
            </a:extLst>
          </p:cNvPr>
          <p:cNvSpPr txBox="1"/>
          <p:nvPr/>
        </p:nvSpPr>
        <p:spPr>
          <a:xfrm>
            <a:off x="508000" y="1950806"/>
            <a:ext cx="5163127" cy="2956387"/>
          </a:xfrm>
          <a:prstGeom prst="rect">
            <a:avLst/>
          </a:prstGeom>
          <a:solidFill>
            <a:srgbClr val="FFC611">
              <a:alpha val="40000"/>
            </a:srgb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 início dos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anos 40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o engenheiro suíço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George de Mestral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notou a tendência das sementes de </a:t>
            </a:r>
            <a:r>
              <a:rPr lang="pt-B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Xanthium strumarium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uma espécie de planta com flor pertencente à família Asteraceae, para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grudar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nos pelos de cães e usou um microscópio para observar os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ganchos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das semente que se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prendem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aos 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pelos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dos animais.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A54382F-EF54-4715-A1EF-E059FB21CE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66" y="4335918"/>
            <a:ext cx="3900286" cy="2246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3CCF7EFA-44EF-43CB-9830-AF8769AF2959}"/>
              </a:ext>
            </a:extLst>
          </p:cNvPr>
          <p:cNvSpPr txBox="1"/>
          <p:nvPr/>
        </p:nvSpPr>
        <p:spPr>
          <a:xfrm>
            <a:off x="508000" y="4916975"/>
            <a:ext cx="5163127" cy="1295868"/>
          </a:xfrm>
          <a:prstGeom prst="rect">
            <a:avLst/>
          </a:prstGeom>
          <a:solidFill>
            <a:srgbClr val="FFC611">
              <a:alpha val="40000"/>
            </a:srgb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descobriu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uma semente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elíptica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comprimento tinha projeções densamente compactadas em forma de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gancho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EE1BDE7-01C5-451F-AF0E-4042591BDD0F}"/>
              </a:ext>
            </a:extLst>
          </p:cNvPr>
          <p:cNvSpPr txBox="1"/>
          <p:nvPr/>
        </p:nvSpPr>
        <p:spPr>
          <a:xfrm>
            <a:off x="6096000" y="1950806"/>
            <a:ext cx="5588000" cy="2120068"/>
          </a:xfrm>
          <a:prstGeom prst="rect">
            <a:avLst/>
          </a:prstGeom>
          <a:solidFill>
            <a:srgbClr val="FFC611">
              <a:alpha val="40000"/>
            </a:srgb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Inspirado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 essa rebarba, De Mestral usou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nylon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criar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prendedores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velcro. O velcro possui excepcional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resistência adesiva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é amplamente utilizado como um substituto simples 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prático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botões ou ganchos em roupas e sapatos.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79077" y="6560502"/>
            <a:ext cx="9459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CENTRO UNIVERSITARIO FIG UNIMESP,  2020         Orientador</a:t>
            </a:r>
            <a:r>
              <a:rPr lang="pt-BR" dirty="0"/>
              <a:t>: Prof. </a:t>
            </a:r>
            <a:r>
              <a:rPr lang="pt-BR" dirty="0" err="1"/>
              <a:t>Ms</a:t>
            </a:r>
            <a:r>
              <a:rPr lang="pt-BR" dirty="0"/>
              <a:t>. Paulo José Lopes Folgueral</a:t>
            </a:r>
          </a:p>
        </p:txBody>
      </p:sp>
    </p:spTree>
    <p:extLst>
      <p:ext uri="{BB962C8B-B14F-4D97-AF65-F5344CB8AC3E}">
        <p14:creationId xmlns:p14="http://schemas.microsoft.com/office/powerpoint/2010/main" val="35143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64A3F38-A629-4DA9-88EA-BF8B7D2F2B75}"/>
              </a:ext>
            </a:extLst>
          </p:cNvPr>
          <p:cNvSpPr txBox="1">
            <a:spLocks/>
          </p:cNvSpPr>
          <p:nvPr/>
        </p:nvSpPr>
        <p:spPr>
          <a:xfrm>
            <a:off x="304824" y="-80638"/>
            <a:ext cx="115161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u="sng" dirty="0">
                <a:solidFill>
                  <a:schemeClr val="accent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APLICAÇÕES DA BIOMIMÉTICA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D0B8D45-52E9-4778-AFC2-AA79FF920E62}"/>
              </a:ext>
            </a:extLst>
          </p:cNvPr>
          <p:cNvSpPr txBox="1"/>
          <p:nvPr/>
        </p:nvSpPr>
        <p:spPr>
          <a:xfrm>
            <a:off x="508001" y="1293091"/>
            <a:ext cx="1644072" cy="461665"/>
          </a:xfrm>
          <a:prstGeom prst="rect">
            <a:avLst/>
          </a:prstGeom>
          <a:solidFill>
            <a:srgbClr val="7A888C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Aeronaves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B934CAF-3625-4C8C-90CC-B9C6301F4E70}"/>
              </a:ext>
            </a:extLst>
          </p:cNvPr>
          <p:cNvSpPr txBox="1"/>
          <p:nvPr/>
        </p:nvSpPr>
        <p:spPr>
          <a:xfrm>
            <a:off x="147805" y="1907707"/>
            <a:ext cx="5127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estrutura básica das asas dos aviões consiste em uma superfície curva de tamanho diferente na parte superior e inferior da asa, que cria forças hidrodinâmicas explicadas pelo efeito Bernoulli. Através dessa estrutura aerodinâmica, a velocidade da corrente de ar é mais rápida na parte superior das asas e mais lenta na parte inferior das asas. </a:t>
            </a:r>
            <a:endParaRPr lang="pt-BR" sz="2000" dirty="0">
              <a:solidFill>
                <a:schemeClr val="accent6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2449835-14AB-4876-B9B7-9EECE384589C}"/>
              </a:ext>
            </a:extLst>
          </p:cNvPr>
          <p:cNvSpPr txBox="1"/>
          <p:nvPr/>
        </p:nvSpPr>
        <p:spPr>
          <a:xfrm>
            <a:off x="314037" y="4875348"/>
            <a:ext cx="57819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 foi o princípio que levou os irmãos Wright a ter sucesso em seu primeiro voo, mas também foi o resultado de numerosos anos de pesquisa biomimética sobre a estrutura e o design das asas dos pássaros e suas penas.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24B5B19-0BDA-41CB-A4BA-D26F523AE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558"/>
          <a:stretch/>
        </p:blipFill>
        <p:spPr>
          <a:xfrm>
            <a:off x="147805" y="1907707"/>
            <a:ext cx="332464" cy="286232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36E4A82A-6A14-48BA-A217-33AF65E29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558"/>
          <a:stretch/>
        </p:blipFill>
        <p:spPr>
          <a:xfrm flipH="1">
            <a:off x="3454469" y="1907707"/>
            <a:ext cx="332464" cy="286232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56ECCA4D-EF3E-4D7C-9BF9-007C60026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558"/>
          <a:stretch/>
        </p:blipFill>
        <p:spPr>
          <a:xfrm>
            <a:off x="304824" y="5306234"/>
            <a:ext cx="332464" cy="120033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0966B95B-75FF-4697-B4C4-AD98C02AA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558"/>
          <a:stretch/>
        </p:blipFill>
        <p:spPr>
          <a:xfrm flipH="1">
            <a:off x="5763536" y="5306234"/>
            <a:ext cx="332464" cy="120033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02F73D3A-F1EB-402D-A4E0-3747594E4A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70" y="3631941"/>
            <a:ext cx="4624329" cy="24243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5A51D036-A8B3-427D-ACEA-680348CA8E22}"/>
              </a:ext>
            </a:extLst>
          </p:cNvPr>
          <p:cNvSpPr txBox="1"/>
          <p:nvPr/>
        </p:nvSpPr>
        <p:spPr>
          <a:xfrm>
            <a:off x="6834909" y="1754756"/>
            <a:ext cx="4624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gansos selvagens voa em uma formação em V, criando uma corrente de ar ascendente, permitindo que os que voam para trás voem com menos esforço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F7DC38D3-6511-4EA3-B638-D85D43C46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558"/>
          <a:stretch/>
        </p:blipFill>
        <p:spPr>
          <a:xfrm flipH="1">
            <a:off x="11023645" y="1754756"/>
            <a:ext cx="332464" cy="120033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8B2B9BB2-CB6D-42D6-8FDB-23436CB54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558"/>
          <a:stretch/>
        </p:blipFill>
        <p:spPr>
          <a:xfrm>
            <a:off x="6834909" y="1754755"/>
            <a:ext cx="332464" cy="12003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83" y="6378289"/>
            <a:ext cx="95107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9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1787</Words>
  <Application>Microsoft Office PowerPoint</Application>
  <PresentationFormat>Personalizar</PresentationFormat>
  <Paragraphs>145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INTRODUÇÃO</vt:lpstr>
      <vt:lpstr>INTRODUÇÃO</vt:lpstr>
      <vt:lpstr>INTRODUÇÃO</vt:lpstr>
      <vt:lpstr>CAPITULO 1</vt:lpstr>
      <vt:lpstr>CAPITULO 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BIOMIMÉTICA E INOVAÇÃO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Pires</dc:creator>
  <cp:lastModifiedBy>Paulo Folgueral</cp:lastModifiedBy>
  <cp:revision>54</cp:revision>
  <dcterms:created xsi:type="dcterms:W3CDTF">2020-06-25T18:19:28Z</dcterms:created>
  <dcterms:modified xsi:type="dcterms:W3CDTF">2020-09-23T14:30:20Z</dcterms:modified>
</cp:coreProperties>
</file>